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T Sans Narrow"/>
      <p:regular r:id="rId29"/>
      <p:bold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Narrow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PTSansNarrow-bold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d32cbe0a0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d32cbe0a0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Walkthrough!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d32cbe0a0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d32cbe0a0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d32cbe0a0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d32cbe0a0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d32cbe0a0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d32cbe0a0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d32cbe0a0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d32cbe0a0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32cbe0a0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d32cbe0a0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d32cbe0a0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d32cbe0a0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d32cbe0a0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d32cbe0a0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d32cbe0a0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d32cbe0a0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d32cbe0a0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d32cbe0a0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d32cbe0a0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d32cbe0a0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d32cbe0a0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d32cbe0a0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d32cbe0a0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d32cbe0a0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d32cbe0a0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d32cbe0a0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d5199d1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d5199d1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Snowhyhare640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d32cbe0a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d32cbe0a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d32cbe0a0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d32cbe0a0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External stimuli ex: light sound touch heat smell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Internal Conditions ex: blood pressure blood co2 level muscle tension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Effector Cells (muscle or endocrine cells)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d32cbe0a0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d32cbe0a0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d32cbe0a0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d32cbe0a0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d32cbe0a0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d32cbe0a0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d32cbe0a0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d32cbe0a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d32cbe0a0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d32cbe0a0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Walkthrough diagram!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Nervous System 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48/49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Bhavya Guduru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592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Potential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 b="16247" l="0" r="0" t="0"/>
          <a:stretch/>
        </p:blipFill>
        <p:spPr>
          <a:xfrm>
            <a:off x="1050125" y="691650"/>
            <a:ext cx="6868726" cy="432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171450" y="848425"/>
            <a:ext cx="8660700" cy="13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Hyperpolarization: below resting potential!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Depolarization: above resting potential!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Conduction of Action Potentials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080750"/>
            <a:ext cx="85206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Action potentials need to travel long distances without diminishing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6768" l="0" r="0" t="0"/>
          <a:stretch/>
        </p:blipFill>
        <p:spPr>
          <a:xfrm>
            <a:off x="257200" y="1763675"/>
            <a:ext cx="4550349" cy="177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113" y="2668200"/>
            <a:ext cx="5057776" cy="23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9050" y="1877625"/>
            <a:ext cx="4953250" cy="23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1878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Transmission &amp; Saltatory Conduction 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9204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Transmission Speed can be impacted by several factors: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Diameter: Wider the axon the faster the conduction; resistance inverse to area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Insulation: myelin insulates the axon membrane; causes depolarization to spread farther along axon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Saltatory Conduction: action potential appears to jump from node to node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Voltage gated Na+ and K+ channels are populated at gaps in myelin sheath called </a:t>
            </a:r>
            <a:r>
              <a:rPr b="1" lang="en" sz="1600"/>
              <a:t>Nodes of Ranvier</a:t>
            </a:r>
            <a:r>
              <a:rPr lang="en" sz="1600"/>
              <a:t> → inward </a:t>
            </a:r>
            <a:r>
              <a:rPr lang="en" sz="1600"/>
              <a:t>current</a:t>
            </a:r>
            <a:r>
              <a:rPr lang="en" sz="1600"/>
              <a:t> produced travels all the way to next node and depolarizes membrane to generate a new action potential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312" y="3278975"/>
            <a:ext cx="4053374" cy="15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Synapses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86650" y="1252200"/>
            <a:ext cx="3449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Synapses: </a:t>
            </a:r>
            <a:r>
              <a:rPr lang="en" sz="1600"/>
              <a:t>neurons communicate with other cells here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Electrical synapse: </a:t>
            </a:r>
            <a:r>
              <a:rPr lang="en" sz="1600"/>
              <a:t>gap junctions to allow current travel from cell to cell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Chemical Synapse: </a:t>
            </a:r>
            <a:r>
              <a:rPr lang="en" sz="1600"/>
              <a:t>involve release of chemical neurotransmitters in synaptic vesicles from pre to </a:t>
            </a:r>
            <a:r>
              <a:rPr lang="en" sz="1600"/>
              <a:t>postsynaptic</a:t>
            </a:r>
            <a:r>
              <a:rPr lang="en" sz="1600"/>
              <a:t> cell</a:t>
            </a:r>
            <a:endParaRPr sz="1600"/>
          </a:p>
        </p:txBody>
      </p:sp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6050" y="1110788"/>
            <a:ext cx="5526475" cy="358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Summation of Postsynaptic Potentials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Excitatory postsynaptic potentials (</a:t>
            </a:r>
            <a:r>
              <a:rPr b="1" lang="en"/>
              <a:t>EPSPS</a:t>
            </a:r>
            <a:r>
              <a:rPr lang="en"/>
              <a:t>): depolarizations bring membrane potential </a:t>
            </a:r>
            <a:r>
              <a:rPr i="1" lang="en"/>
              <a:t>towards </a:t>
            </a:r>
            <a:r>
              <a:rPr lang="en"/>
              <a:t>threshold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Inhibitory postsynaptic potentials (</a:t>
            </a:r>
            <a:r>
              <a:rPr b="1" lang="en"/>
              <a:t>IPSPS</a:t>
            </a:r>
            <a:r>
              <a:rPr lang="en"/>
              <a:t>): hyperpolarizations move </a:t>
            </a:r>
            <a:r>
              <a:rPr lang="en"/>
              <a:t>membrane</a:t>
            </a:r>
            <a:r>
              <a:rPr lang="en"/>
              <a:t> potential </a:t>
            </a:r>
            <a:r>
              <a:rPr i="1" lang="en"/>
              <a:t>away </a:t>
            </a:r>
            <a:r>
              <a:rPr lang="en"/>
              <a:t>from threshold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 counter effect of EPSPs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Summations occur because a single EPSP is too small to trigger an action potential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Spatial Summation: </a:t>
            </a:r>
            <a:r>
              <a:rPr lang="en"/>
              <a:t>EPSPS add together at different synapses but on same postsynaptic neuron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Temporal Summation: </a:t>
            </a:r>
            <a:r>
              <a:rPr lang="en"/>
              <a:t>EPSPS add together at a single synapse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Neurotransmitters</a:t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Neurotransmitters:</a:t>
            </a:r>
            <a:r>
              <a:rPr lang="en"/>
              <a:t> body’s chemical messengers between the nervous system and rest of the body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Each neurotransmitter binds to its own group of receptors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Acetylcholine: </a:t>
            </a:r>
            <a:r>
              <a:rPr lang="en"/>
              <a:t>one of most common in invertebrates and vertebrates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 can be excitatory or inhibitory depending on the type of receptor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Example:  If released by motor neuron, then it will bind to receptors on ligand gated channels in muscle cell producing an EPSP via direct synaptic transmission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Neurotransmitters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Biogenic amines: </a:t>
            </a:r>
            <a:r>
              <a:rPr lang="en" sz="1600"/>
              <a:t>neurotransmitters derived from amino acids; often involved in indirect synaptic transmission (mostly CNS)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Catecholamines: made of neurotransmitters made from tyrosine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Ex: </a:t>
            </a:r>
            <a:r>
              <a:rPr lang="en" sz="1600"/>
              <a:t>Epinephrine</a:t>
            </a:r>
            <a:r>
              <a:rPr lang="en" sz="1600"/>
              <a:t> and Norepinephrine → function as hormones; Dopamine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Serotonin: synthesized from amino acid tryptophan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Amino Acids and Peptides: </a:t>
            </a:r>
            <a:r>
              <a:rPr lang="en" sz="1600"/>
              <a:t>can also act as neurotransmitters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GABA, glycine, glutamate, aspartate; all examples of amino acids acting as nts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Neuropeptides: short chains of amino acids act as nts as well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Substance P: mediates our perception of pain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Endorphins: decrease pain perception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Cells</a:t>
            </a:r>
            <a:endParaRPr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Glia: </a:t>
            </a:r>
            <a:r>
              <a:rPr lang="en" sz="1600"/>
              <a:t>supporting cells; several types of them throughout the CNS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Astrocytes: </a:t>
            </a:r>
            <a:r>
              <a:rPr lang="en" sz="1600"/>
              <a:t>structural support for neurons and regulate extracellular concentrations of ions and neurotransmitters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Also help form the blood brain barrier because they cause formation of tight junctions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Blood Brain Barrier (BBB): restricts passage of substances into CNS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Oligodendrocytes (CNS) &amp; Schwann Cells (PNS): </a:t>
            </a:r>
            <a:r>
              <a:rPr lang="en" sz="1600"/>
              <a:t>form the myelin sheath around axons of vertebrate neurons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Microglial Cells: </a:t>
            </a:r>
            <a:r>
              <a:rPr lang="en" sz="1600"/>
              <a:t>remove damaged neurons and infections; important to maintain health of CNS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</a:t>
            </a:r>
            <a:r>
              <a:rPr lang="en"/>
              <a:t> Divisions</a:t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311700" y="10948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Autonomic</a:t>
            </a:r>
            <a:r>
              <a:rPr b="1" lang="en" sz="1600"/>
              <a:t> </a:t>
            </a:r>
            <a:r>
              <a:rPr b="1" lang="en" sz="1600"/>
              <a:t>Nervous</a:t>
            </a:r>
            <a:r>
              <a:rPr b="1" lang="en" sz="1600"/>
              <a:t> System: </a:t>
            </a:r>
            <a:r>
              <a:rPr lang="en" sz="1600"/>
              <a:t>regulates internal environment by controlling </a:t>
            </a:r>
            <a:r>
              <a:rPr lang="en" sz="1600"/>
              <a:t>cardiac</a:t>
            </a:r>
            <a:r>
              <a:rPr lang="en" sz="1600"/>
              <a:t> muscles and organs of several systems; involuntary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Made up of sympathetic, </a:t>
            </a:r>
            <a:r>
              <a:rPr lang="en" sz="1600"/>
              <a:t>parasympathetic</a:t>
            </a:r>
            <a:r>
              <a:rPr lang="en" sz="1600"/>
              <a:t>, and enteric divisions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Somatic Nervous </a:t>
            </a:r>
            <a:r>
              <a:rPr b="1" lang="en" sz="1600"/>
              <a:t>System</a:t>
            </a:r>
            <a:r>
              <a:rPr b="1" lang="en" sz="1600"/>
              <a:t>: </a:t>
            </a:r>
            <a:r>
              <a:rPr lang="en" sz="1600"/>
              <a:t>carries signals to and from skeletal muscles in response to external stimuli; voluntary but actions are also controlled by the brain stem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Sympathetic</a:t>
            </a:r>
            <a:r>
              <a:rPr b="1" lang="en" sz="1600"/>
              <a:t> Division: </a:t>
            </a:r>
            <a:r>
              <a:rPr lang="en" sz="1600"/>
              <a:t>arousal and energy generation (fight or flight response)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Parasympathetic</a:t>
            </a:r>
            <a:r>
              <a:rPr b="1" lang="en" sz="1600"/>
              <a:t> Division: </a:t>
            </a:r>
            <a:r>
              <a:rPr lang="en" sz="1600"/>
              <a:t>responses that promote calming and self-maintenance functions (rest and digest)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Enteric Division: </a:t>
            </a:r>
            <a:r>
              <a:rPr lang="en" sz="1600"/>
              <a:t>networks of neurons that control organ secretions and activities of different muscles; regulated by PSD and SD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25" y="72225"/>
            <a:ext cx="5454299" cy="49400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1"/>
          <p:cNvSpPr txBox="1"/>
          <p:nvPr/>
        </p:nvSpPr>
        <p:spPr>
          <a:xfrm>
            <a:off x="5700725" y="428625"/>
            <a:ext cx="32790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Pathways in each division consist of preganglionic neurons from CNS and postganglionic neurons (PNS)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Nervous Systems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0" y="1641400"/>
            <a:ext cx="2617800" cy="25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Simple organisms utilize </a:t>
            </a:r>
            <a:r>
              <a:rPr b="1" lang="en" sz="1600"/>
              <a:t>nerve nets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Neurons controlling contraction and expansion of gastrovascular cavity are arranged in nerve nets</a:t>
            </a:r>
            <a:endParaRPr sz="1600"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7750" y="1403750"/>
            <a:ext cx="6482452" cy="32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Developmental Stages</a:t>
            </a:r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163" y="648775"/>
            <a:ext cx="6667675" cy="433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00" y="85725"/>
            <a:ext cx="7432575" cy="48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Term Potentiation</a:t>
            </a:r>
            <a:endParaRPr/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LTP</a:t>
            </a:r>
            <a:r>
              <a:rPr lang="en" sz="1600"/>
              <a:t>: increase in strength of synaptic transmission when presynaptic neurons </a:t>
            </a:r>
            <a:r>
              <a:rPr lang="en" sz="1600"/>
              <a:t>produce</a:t>
            </a:r>
            <a:r>
              <a:rPr lang="en" sz="1600"/>
              <a:t> many action potentials at once; helps with memory storage &amp; learning</a:t>
            </a:r>
            <a:endParaRPr sz="1600"/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675" y="1885949"/>
            <a:ext cx="7547374" cy="304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Kahoot!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Nervous System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66325"/>
            <a:ext cx="6782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Allows animals respond to sense and react to external stimuli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Made up of the Central Nervous System (CNS) and Peripheral Nervous System (PNS)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Central Nervous System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Brain and Spinal Cord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Sensory input, information processing, motor output*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Peripheral Nervous System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Nerves that connect CNS with rest of the body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Transmit </a:t>
            </a:r>
            <a:r>
              <a:rPr lang="en" sz="1600"/>
              <a:t>information</a:t>
            </a:r>
            <a:r>
              <a:rPr lang="en" sz="1600"/>
              <a:t> to and from the CNS and help regulate vertebrate’s movement</a:t>
            </a:r>
            <a:endParaRPr sz="1600"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0" l="0" r="8500" t="0"/>
          <a:stretch/>
        </p:blipFill>
        <p:spPr>
          <a:xfrm>
            <a:off x="6681775" y="2978950"/>
            <a:ext cx="2362225" cy="19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Processing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266325"/>
            <a:ext cx="4317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Sensory Neuron: </a:t>
            </a:r>
            <a:r>
              <a:rPr lang="en" sz="1600"/>
              <a:t>transmit info from sensors that detect external stimuli (senses) and internal conditions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Interneurons: </a:t>
            </a:r>
            <a:r>
              <a:rPr lang="en" sz="1600"/>
              <a:t>info sent here in the CNS to integrate the input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Motor Neurons: </a:t>
            </a:r>
            <a:r>
              <a:rPr lang="en" sz="1600"/>
              <a:t>motor output leaves CNS via these and communicate with effector cells (muscle / endocrine cells)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Knee Jerk Reflex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475" y="110675"/>
            <a:ext cx="3784985" cy="246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000" y="2636050"/>
            <a:ext cx="3421925" cy="21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Neuron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266325"/>
            <a:ext cx="3760200" cy="30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Dendrites: </a:t>
            </a:r>
            <a:r>
              <a:rPr lang="en" sz="1600"/>
              <a:t>receive signals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Axons: </a:t>
            </a:r>
            <a:r>
              <a:rPr lang="en" sz="1600"/>
              <a:t>transmit signals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Soma: </a:t>
            </a:r>
            <a:r>
              <a:rPr lang="en" sz="1600"/>
              <a:t>Cell body; </a:t>
            </a:r>
            <a:r>
              <a:rPr lang="en" sz="1600"/>
              <a:t>nucleus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Axon Hillock: </a:t>
            </a:r>
            <a:r>
              <a:rPr lang="en" sz="1600"/>
              <a:t>axon joins the cell body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Presynaptic</a:t>
            </a:r>
            <a:r>
              <a:rPr lang="en" sz="1600"/>
              <a:t> vs </a:t>
            </a:r>
            <a:r>
              <a:rPr lang="en" sz="1600"/>
              <a:t>Postsynaptic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Neurotransmitters: </a:t>
            </a:r>
            <a:r>
              <a:rPr lang="en" sz="1600"/>
              <a:t>chemical messengers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Myelin Sheath: </a:t>
            </a:r>
            <a:r>
              <a:rPr lang="en" sz="1600"/>
              <a:t>enclose these axons; speed up action potentials</a:t>
            </a:r>
            <a:endParaRPr sz="160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50" y="1152422"/>
            <a:ext cx="4551350" cy="341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Membrane Potential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204550" y="1152425"/>
            <a:ext cx="3803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Membrane Potential: </a:t>
            </a:r>
            <a:r>
              <a:rPr lang="en" sz="1600"/>
              <a:t>electrical difference (voltage) across plasma membrane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Resting membrane potential: between -60 and -80 mV; inside of cell is negative to outside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Sodium Potassium Pump</a:t>
            </a:r>
            <a:r>
              <a:rPr lang="en" sz="1600"/>
              <a:t>: 3 Na+ in; 2 K+ out; maintain membrane potential; against gradient and needs ATP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Potassium Channel: K+ out; MOST ABUNDANT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Sodium Channel: Na+ in</a:t>
            </a:r>
            <a:endParaRPr sz="1600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074" y="1003950"/>
            <a:ext cx="5103250" cy="38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Equilibrium Potential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266325"/>
            <a:ext cx="4735500" cy="23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Equilibrium Potential: </a:t>
            </a:r>
            <a:r>
              <a:rPr lang="en"/>
              <a:t>magnitude of voltage at equilibrium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Nernst Equation: applies to any membrane that is permeable to a single type of 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K+ charge: -92 mV; is at equilibrium when inside of membrane is 92 mV more negative than outside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Na+ charge: +63 mV; at equilibrium when inside of membrane is 62 mV more positive than outside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063" y="3204750"/>
            <a:ext cx="4096800" cy="11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 b="0" l="0" r="0" t="22088"/>
          <a:stretch/>
        </p:blipFill>
        <p:spPr>
          <a:xfrm>
            <a:off x="5047200" y="1039475"/>
            <a:ext cx="3940524" cy="18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Potential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Action Potential: </a:t>
            </a:r>
            <a:r>
              <a:rPr lang="en" sz="1600"/>
              <a:t>electrical activity </a:t>
            </a:r>
            <a:r>
              <a:rPr lang="en" sz="1600"/>
              <a:t>initiated</a:t>
            </a:r>
            <a:r>
              <a:rPr lang="en" sz="1600"/>
              <a:t> by a depolarization current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Depolarization: </a:t>
            </a:r>
            <a:r>
              <a:rPr lang="en" sz="1600"/>
              <a:t>voltage gated Na+ channels open due to a stimulus and rush of Na+ into channel; increases overall voltage to peak of AP (+40 mV)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Repolarization: </a:t>
            </a:r>
            <a:r>
              <a:rPr lang="en" sz="1600"/>
              <a:t>Na+ channels inactivate and voltage K+ channels open and let K+ reduce membrane potential (after depolarization!)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Hyperpolarization: </a:t>
            </a:r>
            <a:r>
              <a:rPr lang="en" sz="1600"/>
              <a:t>voltage goes past resting potential (keeps decreasing); occurs because of K+ channels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Refractory Period: </a:t>
            </a:r>
            <a:r>
              <a:rPr lang="en" sz="1600"/>
              <a:t>when membrane is hyperpolarized and trying to reach resting potential; occurs due to Na+ channels trying to open and K+  trying to close; NOT due to ion gradient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9700" y="146050"/>
            <a:ext cx="5961201" cy="485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